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2" r:id="rId2"/>
    <p:sldMasterId id="2147483746" r:id="rId3"/>
  </p:sldMasterIdLst>
  <p:notesMasterIdLst>
    <p:notesMasterId r:id="rId49"/>
  </p:notesMasterIdLst>
  <p:handoutMasterIdLst>
    <p:handoutMasterId r:id="rId50"/>
  </p:handoutMasterIdLst>
  <p:sldIdLst>
    <p:sldId id="271" r:id="rId4"/>
    <p:sldId id="388" r:id="rId5"/>
    <p:sldId id="390" r:id="rId6"/>
    <p:sldId id="433" r:id="rId7"/>
    <p:sldId id="434" r:id="rId8"/>
    <p:sldId id="435" r:id="rId9"/>
    <p:sldId id="473" r:id="rId10"/>
    <p:sldId id="474" r:id="rId11"/>
    <p:sldId id="437" r:id="rId12"/>
    <p:sldId id="475" r:id="rId13"/>
    <p:sldId id="438" r:id="rId14"/>
    <p:sldId id="477" r:id="rId15"/>
    <p:sldId id="478" r:id="rId16"/>
    <p:sldId id="525" r:id="rId17"/>
    <p:sldId id="526" r:id="rId18"/>
    <p:sldId id="527" r:id="rId19"/>
    <p:sldId id="480" r:id="rId20"/>
    <p:sldId id="481" r:id="rId21"/>
    <p:sldId id="482" r:id="rId22"/>
    <p:sldId id="483" r:id="rId23"/>
    <p:sldId id="484" r:id="rId24"/>
    <p:sldId id="487" r:id="rId25"/>
    <p:sldId id="488" r:id="rId26"/>
    <p:sldId id="485" r:id="rId27"/>
    <p:sldId id="486" r:id="rId28"/>
    <p:sldId id="440" r:id="rId29"/>
    <p:sldId id="441" r:id="rId30"/>
    <p:sldId id="442" r:id="rId31"/>
    <p:sldId id="443" r:id="rId32"/>
    <p:sldId id="444" r:id="rId33"/>
    <p:sldId id="393" r:id="rId34"/>
    <p:sldId id="489" r:id="rId35"/>
    <p:sldId id="505" r:id="rId36"/>
    <p:sldId id="506" r:id="rId37"/>
    <p:sldId id="507" r:id="rId38"/>
    <p:sldId id="508" r:id="rId39"/>
    <p:sldId id="509" r:id="rId40"/>
    <p:sldId id="516" r:id="rId41"/>
    <p:sldId id="517" r:id="rId42"/>
    <p:sldId id="520" r:id="rId43"/>
    <p:sldId id="391" r:id="rId44"/>
    <p:sldId id="446" r:id="rId45"/>
    <p:sldId id="447" r:id="rId46"/>
    <p:sldId id="490" r:id="rId47"/>
    <p:sldId id="521" r:id="rId48"/>
  </p:sldIdLst>
  <p:sldSz cx="9144000" cy="6858000" type="screen4x3"/>
  <p:notesSz cx="6858000" cy="9144000"/>
  <p:embeddedFontLst>
    <p:embeddedFont>
      <p:font typeface="Calibri" panose="020F0502020204030204" pitchFamily="34"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MS PGothic" panose="020B0600070205080204" pitchFamily="34" charset="-128"/>
      <p:regular r:id="rId59"/>
    </p:embeddedFont>
    <p:embeddedFont>
      <p:font typeface="Segoe UI" panose="020B0502040204020203" pitchFamily="34" charset="0"/>
      <p:regular r:id="rId60"/>
      <p:bold r:id="rId61"/>
      <p:italic r:id="rId62"/>
      <p:boldItalic r:id="rId63"/>
    </p:embeddedFont>
    <p:embeddedFont>
      <p:font typeface="Segoe UI Black" panose="020B0A02040204020203" pitchFamily="34" charset="0"/>
      <p:bold r:id="rId64"/>
      <p:boldItalic r:id="rId65"/>
    </p:embeddedFont>
    <p:embeddedFont>
      <p:font typeface="Segoe UI Light" panose="020B0502040204020203" pitchFamily="34" charset="0"/>
      <p:regular r:id="rId66"/>
      <p:italic r:id="rId67"/>
    </p:embeddedFont>
    <p:embeddedFont>
      <p:font typeface="Segoe UI Semibold" panose="020B0702040204020203" pitchFamily="34" charset="0"/>
      <p:bold r:id="rId68"/>
      <p:boldItalic r:id="rId69"/>
    </p:embeddedFont>
    <p:embeddedFont>
      <p:font typeface="Segoe UI Semilight" panose="020B0402040204020203" pitchFamily="34" charset="0"/>
      <p:regular r:id="rId70"/>
      <p:italic r:id="rId71"/>
    </p:embeddedFont>
    <p:embeddedFont>
      <p:font typeface="Verdana" panose="020B0604030504040204" pitchFamily="34" charset="0"/>
      <p:regular r:id="rId72"/>
      <p:bold r:id="rId73"/>
      <p:italic r:id="rId74"/>
      <p:boldItalic r:id="rId7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3399FF"/>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75205" autoAdjust="0"/>
  </p:normalViewPr>
  <p:slideViewPr>
    <p:cSldViewPr snapToGrid="0">
      <p:cViewPr varScale="1">
        <p:scale>
          <a:sx n="58" d="100"/>
          <a:sy n="58" d="100"/>
        </p:scale>
        <p:origin x="67" y="26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6/14/2018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69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6/14/2018 10:14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11</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286002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10:14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26</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6/14/2018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10:14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6/14/2018 10:14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29</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6/14/2018 10:14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30</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6/14/2018 10:14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10:14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42</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10:14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43</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DocumentDB,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6/14/2018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10:14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96688087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88565784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‹Nº›</a:t>
            </a:fld>
            <a:endParaRPr lang="en-US"/>
          </a:p>
        </p:txBody>
      </p:sp>
    </p:spTree>
    <p:extLst>
      <p:ext uri="{BB962C8B-B14F-4D97-AF65-F5344CB8AC3E}">
        <p14:creationId xmlns:p14="http://schemas.microsoft.com/office/powerpoint/2010/main" val="1676303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‹Nº›</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6/14/2018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‹Nº›</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7394337" cy="845810"/>
          </a:xfrm>
          <a:noFill/>
        </p:spPr>
        <p:txBody>
          <a:bodyPr tIns="89631" bIns="89631" anchor="t" anchorCtr="0">
            <a:spAutoFit/>
          </a:bodyPr>
          <a:lstStyle>
            <a:lvl1pPr>
              <a:defRPr sz="48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6" cy="611628"/>
          </a:xfrm>
          <a:noFill/>
        </p:spPr>
        <p:txBody>
          <a:bodyPr lIns="179261" tIns="143408" rIns="179261" bIns="143408">
            <a:spAutoFit/>
          </a:bodyPr>
          <a:lstStyle>
            <a:lvl1pPr marL="0" indent="0">
              <a:spcBef>
                <a:spcPts val="0"/>
              </a:spcBef>
              <a:buNone/>
              <a:defRPr sz="23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52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36159" y="6001920"/>
            <a:ext cx="1344638"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01977" y="2084187"/>
            <a:ext cx="6723139" cy="1793090"/>
          </a:xfrm>
          <a:noFill/>
        </p:spPr>
        <p:txBody>
          <a:bodyPr anchorCtr="0"/>
          <a:lstStyle>
            <a:lvl1pPr>
              <a:defRPr sz="3975" spc="-74"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1977" y="3878574"/>
            <a:ext cx="5378503" cy="1792326"/>
          </a:xfrm>
          <a:noFill/>
        </p:spPr>
        <p:txBody>
          <a:bodyPr tIns="107556" bIns="107556">
            <a:noAutofit/>
          </a:bodyPr>
          <a:lstStyle>
            <a:lvl1pPr marL="0" indent="0">
              <a:spcBef>
                <a:spcPts val="0"/>
              </a:spcBef>
              <a:buNone/>
              <a:defRPr sz="2325"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6337572"/>
      </p:ext>
    </p:extLst>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14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60236"/>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6295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6546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171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1189181"/>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07" indent="0">
              <a:buNone/>
              <a:defRPr/>
            </a:lvl3pPr>
            <a:lvl4pPr marL="336014" indent="0">
              <a:buNone/>
              <a:defRPr/>
            </a:lvl4pPr>
            <a:lvl5pPr marL="5040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4129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22813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482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2442328"/>
            <a:ext cx="5210351" cy="793873"/>
          </a:xfrm>
          <a:noFill/>
        </p:spPr>
        <p:txBody>
          <a:bodyPr wrap="square" tIns="89631" bIns="89631" anchor="b" anchorCtr="0">
            <a:spAutoFit/>
          </a:bodyPr>
          <a:lstStyle>
            <a:lvl1pPr>
              <a:defRPr sz="4425"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3694461"/>
            <a:ext cx="5211174" cy="570078"/>
          </a:xfrm>
          <a:noFill/>
        </p:spPr>
        <p:txBody>
          <a:bodyPr wrap="square" lIns="179261" tIns="143408" rIns="179261" bIns="143408">
            <a:spAutoFit/>
          </a:bodyPr>
          <a:lstStyle>
            <a:lvl1pPr marL="0" indent="0">
              <a:spcBef>
                <a:spcPts val="0"/>
              </a:spcBef>
              <a:buNone/>
              <a:defRPr sz="20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964895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2.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 id="2147483715" r:id="rId28"/>
    <p:sldLayoutId id="2147483716" r:id="rId29"/>
    <p:sldLayoutId id="2147483717" r:id="rId30"/>
    <p:sldLayoutId id="2147483718" r:id="rId31"/>
    <p:sldLayoutId id="2147483720" r:id="rId32"/>
    <p:sldLayoutId id="2147483721" r:id="rId3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5.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4.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53.emf"/><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mp4"/><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6.xml"/><Relationship Id="rId4"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Ana Gil</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a:t>Compute Infrastructure</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9499" y="857250"/>
            <a:ext cx="7376685" cy="5148227"/>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391802" y="894286"/>
            <a:ext cx="8735400" cy="360596"/>
          </a:xfrm>
        </p:spPr>
        <p:txBody>
          <a:bodyPr/>
          <a:lstStyle/>
          <a:p>
            <a:r>
              <a:rPr lang="en-US" dirty="0">
                <a:solidFill>
                  <a:schemeClr val="tx1"/>
                </a:solidFill>
              </a:rPr>
              <a:t>Azure VM Sizes</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4528633"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4954408"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5609522"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5960614"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802874"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7228669"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8000112" y="4755362"/>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383527" y="4868698"/>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5391636"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6514853"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718952" y="466764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810572" y="464515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3" name="Text Placeholder 2">
            <a:extLst>
              <a:ext uri="{FF2B5EF4-FFF2-40B4-BE49-F238E27FC236}">
                <a16:creationId xmlns:a16="http://schemas.microsoft.com/office/drawing/2014/main" id="{72180F73-4734-4D51-B82D-31BC91A58F8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1131FEA-9987-429C-A8E5-708514600ABD}"/>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738981141"/>
              </p:ext>
            </p:extLst>
          </p:nvPr>
        </p:nvGraphicFramePr>
        <p:xfrm>
          <a:off x="46945" y="1186069"/>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dirty="0">
                          <a:solidFill>
                            <a:srgbClr val="0078D7"/>
                          </a:solidFill>
                          <a:effectLst/>
                          <a:hlinkClick r:id="rId3"/>
                        </a:rPr>
                        <a:t>General purpose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dirty="0">
                          <a:solidFill>
                            <a:srgbClr val="0078D7"/>
                          </a:solidFill>
                          <a:effectLst/>
                          <a:hlinkClick r:id="rId5"/>
                        </a:rPr>
                        <a:t>Memory optimized</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dirty="0">
                          <a:solidFill>
                            <a:srgbClr val="0078D7"/>
                          </a:solidFill>
                          <a:effectLst/>
                          <a:hlinkClick r:id="rId8"/>
                        </a:rPr>
                        <a:t>High performance compute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3"/>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3"/>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3"/>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3"/>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3"/>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4"/>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3"/>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3"/>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5"/>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5"/>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6"/>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6"/>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5"/>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5"/>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7"/>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7"/>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5"/>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5"/>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4"/>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8"/>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5"/>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a:t>
            </a:r>
            <a:r>
              <a:rPr lang="en-US" dirty="0" err="1"/>
              <a:t>Comparision</a:t>
            </a:r>
            <a:r>
              <a:rPr lang="en-US" dirty="0"/>
              <a:t>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type="body" sz="quarter" idx="10"/>
          </p:nvPr>
        </p:nvSpPr>
        <p:spPr>
          <a:xfrm>
            <a:off x="266997" y="1536355"/>
            <a:ext cx="8574837" cy="410903"/>
          </a:xfrm>
        </p:spPr>
        <p:txBody>
          <a:bodyPr>
            <a:noAutofit/>
          </a:bodyPr>
          <a:lstStyle/>
          <a:p>
            <a:r>
              <a:rPr lang="en-US" sz="2000" b="1" dirty="0">
                <a:solidFill>
                  <a:schemeClr val="tx1">
                    <a:lumMod val="95000"/>
                    <a:lumOff val="5000"/>
                  </a:schemeClr>
                </a:solidFill>
              </a:rPr>
              <a:t>Premium Storage for Production Workloads (Storage SLAs)</a:t>
            </a:r>
          </a:p>
          <a:p>
            <a:r>
              <a:rPr lang="en-US" sz="2000" b="1" dirty="0">
                <a:solidFill>
                  <a:schemeClr val="tx1">
                    <a:lumMod val="95000"/>
                    <a:lumOff val="5000"/>
                  </a:schemeClr>
                </a:solidFill>
              </a:rPr>
              <a:t>Choose a VM Size that works with premium storage for production</a:t>
            </a:r>
          </a:p>
          <a:p>
            <a:r>
              <a:rPr lang="en-US" sz="2000" b="1" dirty="0">
                <a:solidFill>
                  <a:schemeClr val="tx1">
                    <a:lumMod val="95000"/>
                    <a:lumOff val="5000"/>
                  </a:schemeClr>
                </a:solidFill>
              </a:rPr>
              <a:t>Use Managed Disks over Unmanaged Disks</a:t>
            </a:r>
          </a:p>
          <a:p>
            <a:r>
              <a:rPr lang="en-US" sz="2000" dirty="0">
                <a:solidFill>
                  <a:schemeClr val="tx1">
                    <a:lumMod val="95000"/>
                    <a:lumOff val="5000"/>
                  </a:schemeClr>
                </a:solidFill>
              </a:rPr>
              <a:t>Scaling Up/Down is just resizing the VM</a:t>
            </a:r>
          </a:p>
          <a:p>
            <a:r>
              <a:rPr lang="en-US" sz="2000" b="1" dirty="0">
                <a:solidFill>
                  <a:schemeClr val="tx1">
                    <a:lumMod val="95000"/>
                    <a:lumOff val="5000"/>
                  </a:schemeClr>
                </a:solidFill>
              </a:rPr>
              <a:t>Scaling In/Out – the VMs should be in an availability set</a:t>
            </a:r>
          </a:p>
          <a:p>
            <a:r>
              <a:rPr lang="en-US" sz="2000" dirty="0">
                <a:solidFill>
                  <a:schemeClr val="tx1">
                    <a:lumMod val="95000"/>
                    <a:lumOff val="5000"/>
                  </a:schemeClr>
                </a:solidFill>
              </a:rPr>
              <a:t>Use VM reboot logs to determine if VM was rebooted by planned maintenance</a:t>
            </a:r>
          </a:p>
          <a:p>
            <a:r>
              <a:rPr lang="en-US" sz="2000" dirty="0">
                <a:solidFill>
                  <a:schemeClr val="tx1">
                    <a:lumMod val="95000"/>
                    <a:lumOff val="5000"/>
                  </a:schemeClr>
                </a:solidFill>
              </a:rPr>
              <a:t>Use snapshots to prevent accidental data loss</a:t>
            </a:r>
          </a:p>
          <a:p>
            <a:r>
              <a:rPr lang="en-US" sz="2000" dirty="0">
                <a:solidFill>
                  <a:schemeClr val="tx1">
                    <a:lumMod val="95000"/>
                    <a:lumOff val="5000"/>
                  </a:schemeClr>
                </a:solidFill>
              </a:rPr>
              <a:t>Enable VM diagnostics for production (includes boot diagnostics)</a:t>
            </a:r>
          </a:p>
          <a:p>
            <a:r>
              <a:rPr lang="en-US" sz="2000" b="1" dirty="0">
                <a:solidFill>
                  <a:schemeClr val="tx1">
                    <a:lumMod val="95000"/>
                    <a:lumOff val="5000"/>
                  </a:schemeClr>
                </a:solidFill>
              </a:rPr>
              <a:t>Stopped</a:t>
            </a:r>
            <a:r>
              <a:rPr lang="en-US" sz="2000" dirty="0">
                <a:solidFill>
                  <a:schemeClr val="tx1">
                    <a:lumMod val="95000"/>
                    <a:lumOff val="5000"/>
                  </a:schemeClr>
                </a:solidFill>
              </a:rPr>
              <a:t> VMs are still charged for use. VMs need to be </a:t>
            </a:r>
            <a:r>
              <a:rPr lang="en-US" sz="2000" b="1" dirty="0">
                <a:solidFill>
                  <a:schemeClr val="tx1">
                    <a:lumMod val="95000"/>
                    <a:lumOff val="5000"/>
                  </a:schemeClr>
                </a:solidFill>
              </a:rPr>
              <a:t>deallocated</a:t>
            </a:r>
            <a:r>
              <a:rPr lang="en-US" sz="2000" dirty="0">
                <a:solidFill>
                  <a:schemeClr val="tx1">
                    <a:lumMod val="95000"/>
                    <a:lumOff val="5000"/>
                  </a:schemeClr>
                </a:solidFill>
              </a:rPr>
              <a:t> to stop charges. </a:t>
            </a:r>
            <a:r>
              <a:rPr lang="en-US" sz="2000" b="1" dirty="0">
                <a:solidFill>
                  <a:schemeClr val="tx1">
                    <a:lumMod val="95000"/>
                    <a:lumOff val="5000"/>
                  </a:schemeClr>
                </a:solidFill>
              </a:rPr>
              <a:t>Stopping through OS does not deallocate! Stop with portal or CLI.</a:t>
            </a:r>
          </a:p>
          <a:p>
            <a:endParaRPr lang="en-US" sz="2000" dirty="0"/>
          </a:p>
          <a:p>
            <a:endParaRPr lang="en-US" sz="2000" dirty="0"/>
          </a:p>
          <a:p>
            <a:endParaRPr lang="en-US" sz="200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
        <p:nvSpPr>
          <p:cNvPr id="4" name="Text Placeholder 3">
            <a:extLst>
              <a:ext uri="{FF2B5EF4-FFF2-40B4-BE49-F238E27FC236}">
                <a16:creationId xmlns:a16="http://schemas.microsoft.com/office/drawing/2014/main" id="{A2E11A74-67AE-49F9-93D7-C62BAB49023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a:xfrm>
            <a:off x="947420" y="43190"/>
            <a:ext cx="8020734" cy="853624"/>
          </a:xfrm>
        </p:spPr>
        <p:txBody>
          <a:bodyPr/>
          <a:lstStyle/>
          <a:p>
            <a:r>
              <a:rPr lang="en-US" dirty="0"/>
              <a:t>Azure Platform</a:t>
            </a:r>
          </a:p>
        </p:txBody>
      </p:sp>
      <p:sp>
        <p:nvSpPr>
          <p:cNvPr id="29" name="Text Placeholder 28">
            <a:extLst>
              <a:ext uri="{FF2B5EF4-FFF2-40B4-BE49-F238E27FC236}">
                <a16:creationId xmlns:a16="http://schemas.microsoft.com/office/drawing/2014/main" id="{6471774A-8129-4F4A-B8E7-8A7F34070722}"/>
              </a:ext>
            </a:extLst>
          </p:cNvPr>
          <p:cNvSpPr>
            <a:spLocks noGrp="1"/>
          </p:cNvSpPr>
          <p:nvPr>
            <p:ph type="body" sz="quarter" idx="10"/>
          </p:nvPr>
        </p:nvSpPr>
        <p:spPr>
          <a:xfrm>
            <a:off x="1044841" y="6326927"/>
            <a:ext cx="7791184" cy="391113"/>
          </a:xfrm>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900362"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3.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6485</Words>
  <Application>Microsoft Office PowerPoint</Application>
  <PresentationFormat>Presentación en pantalla (4:3)</PresentationFormat>
  <Paragraphs>911</Paragraphs>
  <Slides>45</Slides>
  <Notes>45</Notes>
  <HiddenSlides>1</HiddenSlides>
  <MMClips>1</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45</vt:i4>
      </vt:variant>
    </vt:vector>
  </HeadingPairs>
  <TitlesOfParts>
    <vt:vector size="62" baseType="lpstr">
      <vt:lpstr>Verdana</vt:lpstr>
      <vt:lpstr>Segoe UI Semibold</vt:lpstr>
      <vt:lpstr>Calibri</vt:lpstr>
      <vt:lpstr>Consolas</vt:lpstr>
      <vt:lpstr>Courier New</vt:lpstr>
      <vt:lpstr>segoe-ui_semibold</vt:lpstr>
      <vt:lpstr>Wingdings</vt:lpstr>
      <vt:lpstr>Segoe UI Light</vt:lpstr>
      <vt:lpstr>Segoe UI</vt:lpstr>
      <vt:lpstr>Segoe UI Black</vt:lpstr>
      <vt:lpstr>Arial</vt:lpstr>
      <vt:lpstr>&amp;quot</vt:lpstr>
      <vt:lpstr>Segoe UI Semilight</vt:lpstr>
      <vt:lpstr>MS PGothic</vt:lpstr>
      <vt:lpstr>NG_MOC_Core_ModuleNew2</vt:lpstr>
      <vt:lpstr>1_WHITE TEMPLATE</vt:lpstr>
      <vt:lpstr>3_3-30810_Convergence_EMEA_Keynote_Template_Dark</vt:lpstr>
      <vt:lpstr>Compute Infrastructure</vt:lpstr>
      <vt:lpstr>Design Compute Infrastructure (20-25%)</vt:lpstr>
      <vt:lpstr>Azure Platform</vt:lpstr>
      <vt:lpstr>Azure Resource Manager (ARM) </vt:lpstr>
      <vt:lpstr>Azure Resource Manager Terminology</vt:lpstr>
      <vt:lpstr>Reusable ARM templates</vt:lpstr>
      <vt:lpstr>Presentación de PowerPoint</vt:lpstr>
      <vt:lpstr>Compute</vt:lpstr>
      <vt:lpstr>Presentación de PowerPoint</vt:lpstr>
      <vt:lpstr>Presentación de PowerPoint</vt:lpstr>
      <vt:lpstr>Azure VM Sizes</vt:lpstr>
      <vt:lpstr>VM Sizes</vt:lpstr>
      <vt:lpstr>VM Azure Compute Unit (ACU) </vt:lpstr>
      <vt:lpstr>VM Disks</vt:lpstr>
      <vt:lpstr>Premium vs Standard (SSD vs HDD) Comparision </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Presentación de PowerPoint</vt:lpstr>
      <vt:lpstr>Why VM Scale Sets?</vt:lpstr>
      <vt:lpstr>Autoscale with VM Scale Sets</vt:lpstr>
      <vt:lpstr>VM scale set app deployment models</vt:lpstr>
      <vt:lpstr>Azure Batch </vt:lpstr>
      <vt:lpstr>Design microservices-based solutions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Microservices 101 </vt:lpstr>
      <vt:lpstr>Presentación de PowerPoint</vt:lpstr>
      <vt:lpstr>Presentación de PowerPoint</vt:lpstr>
      <vt:lpstr>Presentación de PowerPoint</vt:lpstr>
      <vt:lpstr>Presentación de PowerPoint</vt:lpstr>
      <vt:lpstr>Microsoft Azure Service Fabric A platform for reliable, hyperscale, microservice-based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2018-06-14T15:16:28Z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2018-06-06T00:25:45.3136633Z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